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4" r:id="rId4"/>
    <p:sldId id="261" r:id="rId5"/>
    <p:sldId id="286" r:id="rId6"/>
    <p:sldId id="287" r:id="rId7"/>
    <p:sldId id="302" r:id="rId8"/>
    <p:sldId id="288" r:id="rId9"/>
    <p:sldId id="312" r:id="rId10"/>
    <p:sldId id="307" r:id="rId11"/>
    <p:sldId id="290" r:id="rId12"/>
    <p:sldId id="294" r:id="rId13"/>
    <p:sldId id="292" r:id="rId14"/>
    <p:sldId id="308" r:id="rId15"/>
    <p:sldId id="310" r:id="rId16"/>
    <p:sldId id="30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7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0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DA65F-A913-416B-A559-C6BF89A5F8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DCF1D-993B-4D1B-AF8E-FF43DE857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649BB-2CAF-4036-8D5C-5C104B04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B655F-A00F-402D-872F-F82168F3B569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64F30-E013-4E92-BAD3-4693DB959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9FC26-F0B8-4964-88B1-3602FCC25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728-BD95-4E46-9827-D037F4CDBD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5193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FE3FB-B6E7-4594-8D23-A114EB7DE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B33035-AAF8-423C-B2CA-AEBF6CEF9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26B2D-8096-4A7D-843B-8AF55D5FE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B655F-A00F-402D-872F-F82168F3B569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95CD8-1C8C-4CB5-9B46-EFA1B5B54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CD0C0-89CD-44B6-8944-BDAF0FE88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728-BD95-4E46-9827-D037F4CDBD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1015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D2B988-A40A-449E-8B2E-3B6C052611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7B0FB-1CE3-40EE-AF37-92463FF568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E7F3-6AAC-4EB5-95B1-8A69F18A7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B655F-A00F-402D-872F-F82168F3B569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4081A-724F-4843-BC45-2DD034FB1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7C9D2-D382-44A8-A840-CD7E1091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728-BD95-4E46-9827-D037F4CDBD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3434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724B-F0B4-49C5-BF8E-8885826F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716AE-2F58-4E1D-9477-75C11E810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E13C9-8762-48A9-91A2-ED41B00C4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B655F-A00F-402D-872F-F82168F3B569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F5DE0-1376-4ECC-BE71-0899C97C5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20390-7E99-43DE-BFBB-6B8B0DE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728-BD95-4E46-9827-D037F4CDBD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57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4361F-0308-400A-B897-3B8BB6B9A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5C9C3E-D5EA-4DB6-A5D7-9AF6495BB9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480CF-653A-430A-AC97-F3CDDE444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B655F-A00F-402D-872F-F82168F3B569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BADC0-7F48-440B-B771-41D43FC9E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08AFE3-D46D-4678-AFCA-34E825048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728-BD95-4E46-9827-D037F4CDBD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611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52838-513E-4887-9AF2-14807FFFB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1CB2F-77FB-4253-A421-89E19A776D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C8112-C3C4-4759-AFE9-29DBB0AEBB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80698C-C3EB-4468-B6AD-FE260AE4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B655F-A00F-402D-872F-F82168F3B569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7C5F3-783D-4C16-9473-A20AB5541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4F6B6C-2097-46E4-B553-2C53272E6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728-BD95-4E46-9827-D037F4CDBD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92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6F87-36A0-47FF-887A-61D9B1364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8F5EF-53AA-429B-AFAF-8D72F4AB5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7BAE72-B0FE-4CED-A93D-FEE2CAF28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B75901-529F-4451-88FB-EA57A5C51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00632D-B92D-4D1C-9723-0714EC0D12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03DF5F-CBC9-41E8-AEA5-18A1C6217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B655F-A00F-402D-872F-F82168F3B569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AFF05B-1203-4969-A3C1-DEC2D35FE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574E88-93D9-4AF8-9A03-897A4AB4F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728-BD95-4E46-9827-D037F4CDBD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801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8643-7307-4302-B3D9-1610A4560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E6FB85-6759-4573-886A-BDA65B95D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B655F-A00F-402D-872F-F82168F3B569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036E1-3394-4146-B1B0-1C8B41B6D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85B918-4C62-4618-A538-FA362AD48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728-BD95-4E46-9827-D037F4CDBD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5303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AD3E24-0D43-451C-B7C8-19E0CABB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B655F-A00F-402D-872F-F82168F3B569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0ABCAC-4644-4876-A888-1643CE6E2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FD03F-20BB-4B22-8C7A-55FD5914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728-BD95-4E46-9827-D037F4CDBD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474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D63FE-CD96-4B87-9E4D-1A5A3D8C0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5F068-58B7-46EC-9486-E1D848C14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2D884-FC9C-4594-BD8C-21AE5C692D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114C49-9CDD-4E0E-A056-ACBF6DD7C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B655F-A00F-402D-872F-F82168F3B569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F399C-9D2F-4BBE-9719-AE34E3EE4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F8FB5-E4FC-410F-80DF-25CF1374B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728-BD95-4E46-9827-D037F4CDBD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430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A61C7-08F3-4385-A5E3-90C9BA4E9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3741BE-0B61-4214-83AB-8D784F725D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4E6FD-DD73-4554-B207-02704BD86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732CB8-48E2-4850-860D-4E110C681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B655F-A00F-402D-872F-F82168F3B569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93F7F6-E22D-4D02-82F7-BC9EF811B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46828E-3252-4742-9156-450EB858E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261728-BD95-4E46-9827-D037F4CDBD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831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B28F10-19F8-4E39-9994-16BB61AEC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7845A-A1B6-4219-861F-705204CEC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733E7-E5E1-418B-A26A-23A95535DC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B655F-A00F-402D-872F-F82168F3B569}" type="datetimeFigureOut">
              <a:rPr lang="en-GB" smtClean="0"/>
              <a:t>26/11/2020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4FBF80-2209-482E-B6D9-BA4029AAF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296FE-A11E-4208-AA24-508432A579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261728-BD95-4E46-9827-D037F4CDBD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054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hyperlink" Target="mailto:Mary.P.Scott@warwick.ac.uk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4C3A7-BCE1-441F-814B-6D3F262722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Extending the </a:t>
            </a:r>
            <a:r>
              <a:rPr lang="en-GB" b="1" dirty="0">
                <a:solidFill>
                  <a:srgbClr val="C00000"/>
                </a:solidFill>
              </a:rPr>
              <a:t>Shuffle Model of Differential Privacy</a:t>
            </a:r>
            <a:r>
              <a:rPr lang="en-GB" dirty="0">
                <a:solidFill>
                  <a:srgbClr val="C00000"/>
                </a:solidFill>
              </a:rPr>
              <a:t> </a:t>
            </a:r>
            <a:r>
              <a:rPr lang="en-GB" dirty="0"/>
              <a:t>to Vectors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75D3ED-74D1-446D-BFDB-CA4FEAFB6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68738"/>
            <a:ext cx="9144000" cy="1655762"/>
          </a:xfrm>
        </p:spPr>
        <p:txBody>
          <a:bodyPr>
            <a:normAutofit fontScale="62500" lnSpcReduction="20000"/>
          </a:bodyPr>
          <a:lstStyle/>
          <a:p>
            <a:endParaRPr lang="en-GB" dirty="0"/>
          </a:p>
          <a:p>
            <a:r>
              <a:rPr lang="en-GB" sz="5100" dirty="0">
                <a:solidFill>
                  <a:srgbClr val="C00000"/>
                </a:solidFill>
              </a:rPr>
              <a:t>Mary Scott</a:t>
            </a:r>
          </a:p>
          <a:p>
            <a:r>
              <a:rPr lang="en-GB" sz="4200" dirty="0"/>
              <a:t>Joint work (in progress) with </a:t>
            </a:r>
          </a:p>
          <a:p>
            <a:r>
              <a:rPr lang="en-GB" sz="4200" dirty="0"/>
              <a:t>Graham Cormode and Carsten Maple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BD3789A-EE28-4587-834D-3CB9ED5ACB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34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09"/>
    </mc:Choice>
    <mc:Fallback>
      <p:transition spd="slow" advTm="19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99CA-DD09-4668-8354-25588D453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38282" cy="1325563"/>
          </a:xfrm>
        </p:spPr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Accuracy Measure: </a:t>
            </a:r>
            <a:r>
              <a:rPr lang="en-GB" dirty="0"/>
              <a:t>Mean Squared Error (MSE)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91A01-C28B-4ABD-9142-E774E97471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8873971" cy="4351338"/>
              </a:xfrm>
            </p:spPr>
            <p:txBody>
              <a:bodyPr/>
              <a:lstStyle/>
              <a:p>
                <a:r>
                  <a:rPr lang="en-GB" sz="2200" dirty="0"/>
                  <a:t>Mean Squared Error (MSE) measures </a:t>
                </a:r>
                <a:r>
                  <a:rPr lang="en-GB" sz="2200" dirty="0">
                    <a:solidFill>
                      <a:srgbClr val="C00000"/>
                    </a:solidFill>
                  </a:rPr>
                  <a:t>average squared difference</a:t>
                </a:r>
                <a:r>
                  <a:rPr lang="en-GB" sz="2200" dirty="0"/>
                  <a:t> in comparison between fixed input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200" dirty="0"/>
                  <a:t> to randomised protocol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GB" sz="2200" dirty="0"/>
                  <a:t>, and output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GB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</m:d>
                  </m:oMath>
                </a14:m>
                <a:r>
                  <a:rPr lang="en-GB" sz="2200" dirty="0">
                    <a:ea typeface="Cambria Math" panose="02040503050406030204" pitchFamily="18" charset="0"/>
                  </a:rPr>
                  <a:t>.</a:t>
                </a:r>
              </a:p>
              <a:p>
                <a:endParaRPr lang="en-GB" sz="22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GB" sz="2200" dirty="0">
                    <a:ea typeface="Cambria Math" panose="020405030504060302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GB" sz="22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GB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d>
                          <m:dPr>
                            <m:ctrlPr>
                              <a:rPr lang="en-GB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200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acc>
                          </m:e>
                        </m:d>
                      </m:e>
                    </m:d>
                    <m:r>
                      <a:rPr lang="en-GB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sz="2200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sz="2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GB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2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</m:e>
                    </m:d>
                    <m:r>
                      <a:rPr lang="en-GB" sz="2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GB" sz="2200" dirty="0">
                  <a:ea typeface="Cambria Math" panose="02040503050406030204" pitchFamily="18" charset="0"/>
                </a:endParaRPr>
              </a:p>
              <a:p>
                <a:endParaRPr lang="en-GB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m:rPr>
                              <m:sty m:val="p"/>
                            </m:rPr>
                            <a:rPr lang="en-GB" sz="2200">
                              <a:latin typeface="Cambria Math" panose="02040503050406030204" pitchFamily="18" charset="0"/>
                            </a:rPr>
                            <m:t>MSE</m:t>
                          </m:r>
                          <m:d>
                            <m:dPr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  <m: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GB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acc>
                            </m:e>
                          </m:d>
                          <m:r>
                            <a:rPr lang="en-GB" sz="2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𝒫</m:t>
                                      </m:r>
                                      <m:d>
                                        <m:dPr>
                                          <m:ctrlPr>
                                            <a:rPr lang="en-GB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GB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GB" sz="22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GB" sz="22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GB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GB" sz="22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Var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𝒫</m:t>
                              </m:r>
                              <m:d>
                                <m:dPr>
                                  <m:ctrlPr>
                                    <a:rPr lang="en-GB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GB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</m:borderBox>
                      <m:r>
                        <a:rPr lang="en-GB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,</m:t>
                      </m:r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100" dirty="0"/>
              </a:p>
              <a:p>
                <a:pPr lvl="1"/>
                <a:r>
                  <a:rPr lang="en-GB" sz="2100" dirty="0"/>
                  <a:t>showing that when </a:t>
                </a:r>
                <a:r>
                  <a:rPr lang="en-GB" sz="2100" dirty="0">
                    <a:solidFill>
                      <a:srgbClr val="C00000"/>
                    </a:solidFill>
                  </a:rPr>
                  <a:t>protocol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r>
                      <a:rPr lang="en-GB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100" dirty="0">
                    <a:solidFill>
                      <a:srgbClr val="C00000"/>
                    </a:solidFill>
                  </a:rPr>
                  <a:t>is unbiased, MSE is equivalent to variance</a:t>
                </a:r>
                <a:r>
                  <a:rPr lang="en-GB" sz="2100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391A01-C28B-4ABD-9142-E774E97471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8873971" cy="4351338"/>
              </a:xfrm>
              <a:blipFill>
                <a:blip r:embed="rId4"/>
                <a:stretch>
                  <a:fillRect l="-825" t="-16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7CE3DEC-8684-4B73-B837-2D18E64132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15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69"/>
    </mc:Choice>
    <mc:Fallback>
      <p:transition spd="slow" advTm="22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B7236-DE14-4E22-8CD8-B423F23F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Protocol for the </a:t>
            </a:r>
            <a:r>
              <a:rPr lang="en-GB" b="1" dirty="0">
                <a:solidFill>
                  <a:srgbClr val="C00000"/>
                </a:solidFill>
              </a:rPr>
              <a:t>Local Randomiser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11F0AD-9ED7-4196-8F96-9E53311919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8643150" cy="4351338"/>
              </a:xfrm>
            </p:spPr>
            <p:txBody>
              <a:bodyPr>
                <a:noAutofit/>
              </a:bodyPr>
              <a:lstStyle/>
              <a:p>
                <a:r>
                  <a:rPr lang="en-GB" sz="2400" dirty="0"/>
                  <a:t>Provided a protocol for the local randomiser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𝑃𝐻</m:t>
                        </m:r>
                      </m:sup>
                    </m:sSubSup>
                  </m:oMath>
                </a14:m>
                <a:r>
                  <a:rPr lang="en-GB" sz="2400" dirty="0"/>
                  <a:t> applied by each user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sz="2400" dirty="0"/>
                  <a:t> to their message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.</a:t>
                </a:r>
              </a:p>
              <a:p>
                <a:pPr lvl="1"/>
                <a:r>
                  <a:rPr lang="en-GB" dirty="0"/>
                  <a:t>Outcome of this protocol is </a:t>
                </a:r>
                <a:r>
                  <a:rPr lang="en-GB" dirty="0">
                    <a:solidFill>
                      <a:srgbClr val="C00000"/>
                    </a:solidFill>
                  </a:rPr>
                  <a:t>private histogram</a:t>
                </a:r>
                <a:r>
                  <a:rPr lang="en-GB" dirty="0"/>
                  <a:t> of shuffled messages over domain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sz="2400" dirty="0"/>
                  <a:t>Local randomiser applies </a:t>
                </a:r>
                <a:r>
                  <a:rPr lang="en-GB" sz="2400" dirty="0">
                    <a:solidFill>
                      <a:srgbClr val="C00000"/>
                    </a:solidFill>
                  </a:rPr>
                  <a:t>randomised response</a:t>
                </a:r>
                <a:r>
                  <a:rPr lang="en-GB" sz="2400" dirty="0"/>
                  <a:t> mechanism that:</a:t>
                </a:r>
              </a:p>
              <a:p>
                <a:pPr lvl="1"/>
                <a:r>
                  <a:rPr lang="en-GB" dirty="0"/>
                  <a:t>returns the true message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with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,</a:t>
                </a:r>
              </a:p>
              <a:p>
                <a:pPr lvl="1"/>
                <a:r>
                  <a:rPr lang="en-GB" dirty="0"/>
                  <a:t>and returns a uniformly random message with probability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b="0" dirty="0">
                    <a:ea typeface="Cambria Math" panose="02040503050406030204" pitchFamily="18" charset="0"/>
                  </a:rPr>
                  <a:t>.</a:t>
                </a:r>
              </a:p>
              <a:p>
                <a:r>
                  <a:rPr lang="en-GB" sz="2400" dirty="0"/>
                  <a:t>Presence of these random messages forms a </a:t>
                </a:r>
                <a:r>
                  <a:rPr lang="en-GB" sz="2400" dirty="0">
                    <a:solidFill>
                      <a:srgbClr val="C00000"/>
                    </a:solidFill>
                  </a:rPr>
                  <a:t>privacy blanket</a:t>
                </a:r>
                <a:r>
                  <a:rPr lang="en-GB" sz="2400" dirty="0"/>
                  <a:t> to protect against a </a:t>
                </a:r>
                <a:r>
                  <a:rPr lang="en-GB" sz="2400" dirty="0">
                    <a:solidFill>
                      <a:srgbClr val="C00000"/>
                    </a:solidFill>
                  </a:rPr>
                  <a:t>difference attack</a:t>
                </a:r>
                <a:r>
                  <a:rPr lang="en-GB" sz="2400" dirty="0"/>
                  <a:t> on a particular user.</a:t>
                </a:r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11F0AD-9ED7-4196-8F96-9E53311919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8643150" cy="4351338"/>
              </a:xfrm>
              <a:blipFill>
                <a:blip r:embed="rId4"/>
                <a:stretch>
                  <a:fillRect l="-988" t="-14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E87122A-4B0B-4FB8-9DB3-2E2C3E1620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17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21"/>
    </mc:Choice>
    <mc:Fallback>
      <p:transition spd="slow" advTm="38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7EFB6-BE6B-43CA-8869-54F9751A2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Modified Protocol</a:t>
            </a:r>
            <a:r>
              <a:rPr lang="en-GB" dirty="0"/>
              <a:t> for the Local Randomiser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F73FD-695E-4153-82A4-F90633581C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798991"/>
                <a:ext cx="9344488" cy="4667250"/>
              </a:xfrm>
            </p:spPr>
            <p:txBody>
              <a:bodyPr>
                <a:noAutofit/>
              </a:bodyPr>
              <a:lstStyle/>
              <a:p>
                <a:r>
                  <a:rPr lang="en-GB" sz="2300" dirty="0">
                    <a:solidFill>
                      <a:schemeClr val="tx1"/>
                    </a:solidFill>
                  </a:rPr>
                  <a:t>Modified earlier protocol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23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GB" sz="2300" i="1">
                            <a:latin typeface="Cambria Math" panose="02040503050406030204" pitchFamily="18" charset="0"/>
                          </a:rPr>
                          <m:t>𝑃𝐻</m:t>
                        </m:r>
                      </m:sup>
                    </m:sSubSup>
                  </m:oMath>
                </a14:m>
                <a:r>
                  <a:rPr lang="en-GB" sz="2300" dirty="0">
                    <a:solidFill>
                      <a:schemeClr val="tx1"/>
                    </a:solidFill>
                  </a:rPr>
                  <a:t> to address problem of </a:t>
                </a:r>
                <a:r>
                  <a:rPr lang="en-GB" sz="2300" dirty="0">
                    <a:solidFill>
                      <a:srgbClr val="C00000"/>
                    </a:solidFill>
                  </a:rPr>
                  <a:t>computing sum of real vectors</a:t>
                </a:r>
                <a:r>
                  <a:rPr lang="en-GB" sz="23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GB" sz="23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GB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GB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3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GB" sz="2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sup>
                        </m:sSubSup>
                        <m:r>
                          <a:rPr lang="en-GB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GB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d>
                              <m:dPr>
                                <m:ctrlPr>
                                  <a:rPr lang="en-GB" sz="23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3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d>
                          </m:sup>
                        </m:sSubSup>
                      </m:e>
                    </m:d>
                    <m:r>
                      <a:rPr lang="en-GB" sz="2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GB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3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GB" sz="23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GB" sz="2300" dirty="0">
                    <a:solidFill>
                      <a:schemeClr val="tx1"/>
                    </a:solidFill>
                  </a:rPr>
                  <a:t> in </a:t>
                </a:r>
                <a:r>
                  <a:rPr lang="en-GB" sz="2300" dirty="0"/>
                  <a:t>S</a:t>
                </a:r>
                <a:r>
                  <a:rPr lang="en-GB" sz="2300" dirty="0">
                    <a:solidFill>
                      <a:schemeClr val="tx1"/>
                    </a:solidFill>
                  </a:rPr>
                  <a:t>ingle-Message </a:t>
                </a:r>
                <a:r>
                  <a:rPr lang="en-GB" sz="2300" dirty="0"/>
                  <a:t>S</a:t>
                </a:r>
                <a:r>
                  <a:rPr lang="en-GB" sz="2300" dirty="0">
                    <a:solidFill>
                      <a:schemeClr val="tx1"/>
                    </a:solidFill>
                  </a:rPr>
                  <a:t>huffle </a:t>
                </a:r>
                <a:r>
                  <a:rPr lang="en-GB" sz="2300" dirty="0"/>
                  <a:t>M</a:t>
                </a:r>
                <a:r>
                  <a:rPr lang="en-GB" sz="2300" dirty="0">
                    <a:solidFill>
                      <a:schemeClr val="tx1"/>
                    </a:solidFill>
                  </a:rPr>
                  <a:t>odel.</a:t>
                </a:r>
              </a:p>
              <a:p>
                <a:endParaRPr lang="en-GB" sz="2300" dirty="0">
                  <a:solidFill>
                    <a:schemeClr val="tx1"/>
                  </a:solidFill>
                </a:endParaRPr>
              </a:p>
              <a:p>
                <a:r>
                  <a:rPr lang="en-GB" sz="2300" dirty="0"/>
                  <a:t>Problem was explored by Balle et al. for scalar-valued messages:</a:t>
                </a:r>
              </a:p>
              <a:p>
                <a:pPr lvl="1"/>
                <a:r>
                  <a:rPr lang="en-GB" sz="2300" dirty="0"/>
                  <a:t>addition of dimension </a:t>
                </a:r>
                <a14:m>
                  <m:oMath xmlns:m="http://schemas.openxmlformats.org/officeDocument/2006/math">
                    <m:r>
                      <a:rPr lang="en-GB" sz="23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sz="2300" dirty="0"/>
                  <a:t> </a:t>
                </a:r>
                <a14:m>
                  <m:oMath xmlns:m="http://schemas.openxmlformats.org/officeDocument/2006/math">
                    <m:r>
                      <a:rPr lang="en-GB" sz="23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GB" sz="2300" dirty="0"/>
                  <a:t> can choose </a:t>
                </a:r>
                <a:r>
                  <a:rPr lang="en-GB" sz="2300" dirty="0">
                    <a:solidFill>
                      <a:srgbClr val="C00000"/>
                    </a:solidFill>
                  </a:rPr>
                  <a:t>number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3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  <m:r>
                          <a:rPr lang="en-GB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  <m:e>
                        <m:r>
                          <a:rPr lang="en-GB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3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3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300" dirty="0">
                    <a:solidFill>
                      <a:srgbClr val="C00000"/>
                    </a:solidFill>
                  </a:rPr>
                  <a:t> of coordinates</a:t>
                </a:r>
                <a:r>
                  <a:rPr lang="en-GB" sz="2300" dirty="0"/>
                  <a:t> to uniformly sample from each vector.</a:t>
                </a:r>
              </a:p>
              <a:p>
                <a:pPr lvl="1"/>
                <a:endParaRPr lang="en-GB" sz="2300" dirty="0"/>
              </a:p>
              <a:p>
                <a:r>
                  <a:rPr lang="en-GB" sz="2300" dirty="0"/>
                  <a:t>Focus of problem now shifted to </a:t>
                </a:r>
                <a:r>
                  <a:rPr lang="en-GB" sz="2300" dirty="0">
                    <a:solidFill>
                      <a:srgbClr val="C00000"/>
                    </a:solidFill>
                  </a:rPr>
                  <a:t>optimising this </a:t>
                </a:r>
                <a14:m>
                  <m:oMath xmlns:m="http://schemas.openxmlformats.org/officeDocument/2006/math">
                    <m:r>
                      <a:rPr lang="en-GB" sz="23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300" dirty="0">
                    <a:solidFill>
                      <a:srgbClr val="C00000"/>
                    </a:solidFill>
                  </a:rPr>
                  <a:t> </a:t>
                </a:r>
                <a:r>
                  <a:rPr lang="en-GB" sz="2300" dirty="0"/>
                  <a:t>to </a:t>
                </a:r>
                <a:r>
                  <a:rPr lang="en-GB" sz="2300" dirty="0">
                    <a:solidFill>
                      <a:srgbClr val="C00000"/>
                    </a:solidFill>
                  </a:rPr>
                  <a:t>minimise the Mean Squared Error (MSE)</a:t>
                </a:r>
                <a:r>
                  <a:rPr lang="en-GB" sz="2300" dirty="0"/>
                  <a:t> of new protocol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3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GB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3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300" dirty="0"/>
                  <a:t>.</a:t>
                </a:r>
              </a:p>
              <a:p>
                <a:pPr lvl="1"/>
                <a:r>
                  <a:rPr lang="en-GB" dirty="0"/>
                  <a:t>Optimal choice is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6F73FD-695E-4153-82A4-F90633581C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798991"/>
                <a:ext cx="9344488" cy="4667250"/>
              </a:xfrm>
              <a:blipFill>
                <a:blip r:embed="rId4"/>
                <a:stretch>
                  <a:fillRect l="-718" t="-1175" r="-10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61CBC7A-3150-4DBD-A82F-C82CE25CC259}"/>
              </a:ext>
            </a:extLst>
          </p:cNvPr>
          <p:cNvSpPr txBox="1"/>
          <p:nvPr/>
        </p:nvSpPr>
        <p:spPr>
          <a:xfrm>
            <a:off x="5637320" y="29740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4669C4D-7209-4B5B-844E-F090C5579F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33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82"/>
    </mc:Choice>
    <mc:Fallback>
      <p:transition spd="slow" advTm="29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89AB8-BC23-4964-8FAF-2407DE7DE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Privacy Analysis</a:t>
            </a:r>
            <a:r>
              <a:rPr lang="en-GB" dirty="0"/>
              <a:t> of Modified Protocol</a:t>
            </a:r>
            <a:endParaRPr lang="en-GB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65A977-28A3-4700-8191-017DDDB171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772357"/>
                <a:ext cx="8323555" cy="4495276"/>
              </a:xfrm>
            </p:spPr>
            <p:txBody>
              <a:bodyPr>
                <a:normAutofit/>
              </a:bodyPr>
              <a:lstStyle/>
              <a:p>
                <a:r>
                  <a:rPr lang="en-GB" sz="2000" b="1" i="1" dirty="0">
                    <a:solidFill>
                      <a:srgbClr val="C00000"/>
                    </a:solidFill>
                  </a:rPr>
                  <a:t>Theorem:</a:t>
                </a:r>
                <a:r>
                  <a:rPr lang="en-GB" sz="2000" i="1" dirty="0"/>
                  <a:t> The shuffled mechanism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00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000" i="1" dirty="0"/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GB" sz="2000" i="1" dirty="0"/>
                  <a:t>-DP for any </a:t>
                </a:r>
                <a14:m>
                  <m:oMath xmlns:m="http://schemas.openxmlformats.org/officeDocument/2006/math">
                    <m:r>
                      <a:rPr lang="en-GB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GB" sz="2000" i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  <m:r>
                          <a:rPr lang="en-GB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a:rPr lang="en-GB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  <m:r>
                      <a:rPr lang="en-GB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GB" sz="2000" i="1" dirty="0"/>
                  <a:t> and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endChr m:val=""/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d>
                          <m:dPr>
                            <m:begChr m:val="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000" i="1" dirty="0"/>
                  <a:t> such that</a:t>
                </a:r>
              </a:p>
              <a:p>
                <a:pPr marL="0" indent="0">
                  <a:buNone/>
                </a:pPr>
                <a:endParaRPr lang="en-GB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GB" sz="2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56</m:t>
                              </m:r>
                              <m:r>
                                <a:rPr lang="en-GB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func>
                                <m:funcPr>
                                  <m:ctrlPr>
                                    <a:rPr lang="en-GB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2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GB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GB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2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GB" sz="2200" b="0" i="1" smtClean="0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GB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GB" sz="2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num>
                            <m:den>
                              <m:d>
                                <m:dPr>
                                  <m:ctrlPr>
                                    <a:rPr lang="en-GB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GB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GB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GB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&lt;1</m:t>
                          </m:r>
                        </m:e>
                      </m:borderBox>
                      <m:r>
                        <a:rPr lang="en-GB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en-GB" sz="22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GB" sz="2000" b="1" i="1" dirty="0">
                    <a:solidFill>
                      <a:srgbClr val="C00000"/>
                    </a:solidFill>
                  </a:rPr>
                  <a:t>Theorem:</a:t>
                </a:r>
                <a:r>
                  <a:rPr lang="en-GB" sz="2000" i="1" dirty="0"/>
                  <a:t> For any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GB" sz="2000" i="1" dirty="0"/>
                  <a:t>,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endChr m:val=""/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d>
                          <m:dPr>
                            <m:begChr m:val=""/>
                            <m:endChr m:val="]"/>
                            <m:ctrlP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000" i="1" dirty="0"/>
                  <a:t>,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GB" sz="2000" i="1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  <m:r>
                          <a:rPr lang="en-GB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a:rPr lang="en-GB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GB" sz="20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i="1" dirty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000" i="1" dirty="0"/>
                  <a:t>, there exist parameters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20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sz="2000" i="1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000" i="1" dirty="0"/>
                  <a:t>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GB" sz="2000" i="1" dirty="0"/>
                  <a:t>-DP and</a:t>
                </a:r>
              </a:p>
              <a:p>
                <a:pPr marL="0" indent="0">
                  <a:buNone/>
                </a:pPr>
                <a:endParaRPr lang="en-GB" sz="2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GB" sz="2200" i="1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m:rPr>
                              <m:sty m:val="p"/>
                            </m:rPr>
                            <a:rPr lang="en-GB" sz="2200">
                              <a:latin typeface="Cambria Math" panose="02040503050406030204" pitchFamily="18" charset="0"/>
                            </a:rPr>
                            <m:t>MSE</m:t>
                          </m:r>
                          <m:d>
                            <m:dPr>
                              <m:ctrlPr>
                                <a:rPr lang="en-GB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𝒫</m:t>
                                  </m:r>
                                </m:e>
                                <m:sub>
                                  <m: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20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2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GB" sz="2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d>
                                <m:dPr>
                                  <m:ctrlPr>
                                    <a:rPr lang="en-GB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14</m:t>
                                      </m:r>
                                    </m:e>
                                    <m:sup>
                                      <m:r>
                                        <a:rPr lang="en-GB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2/3</m:t>
                                      </m:r>
                                    </m:sup>
                                  </m:sSup>
                                </m:e>
                              </m:d>
                              <m:sSup>
                                <m:sSupPr>
                                  <m:ctrlPr>
                                    <a:rPr lang="en-GB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r>
                                    <a:rPr lang="en-GB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2/3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GB" sz="22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1/3</m:t>
                                  </m:r>
                                </m:sup>
                              </m:sSup>
                              <m:r>
                                <a:rPr lang="en-GB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func>
                                <m:funcPr>
                                  <m:ctrlPr>
                                    <a:rPr lang="en-GB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1/</m:t>
                                      </m:r>
                                      <m:r>
                                        <a:rPr lang="en-GB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GB" sz="2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 sz="22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GB" sz="2200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GB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/</m:t>
                                          </m:r>
                                          <m:r>
                                            <a:rPr lang="en-GB" sz="2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GB" sz="2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GB" sz="2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𝛾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GB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  <m:sup>
                                  <m:r>
                                    <a:rPr lang="en-GB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4/3</m:t>
                                  </m:r>
                                </m:sup>
                              </m:sSup>
                            </m:den>
                          </m:f>
                        </m:e>
                      </m:borderBox>
                      <m:r>
                        <a:rPr lang="en-GB" sz="2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.</m:t>
                      </m:r>
                    </m:oMath>
                  </m:oMathPara>
                </a14:m>
                <a:endParaRPr lang="en-GB" sz="2200" dirty="0"/>
              </a:p>
              <a:p>
                <a:pPr marL="0" indent="0">
                  <a:buNone/>
                </a:pPr>
                <a:endParaRPr lang="en-GB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sz="2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65A977-28A3-4700-8191-017DDDB171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772357"/>
                <a:ext cx="8323555" cy="4495276"/>
              </a:xfrm>
              <a:blipFill>
                <a:blip r:embed="rId4"/>
                <a:stretch>
                  <a:fillRect l="-586" t="-55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510723E-E261-4452-A2C6-65CF6580F9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53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91"/>
    </mc:Choice>
    <mc:Fallback>
      <p:transition spd="slow" advTm="44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2F6CE-C50F-4355-B409-80263865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</a:t>
            </a:r>
            <a:r>
              <a:rPr lang="en-GB" b="1" dirty="0">
                <a:solidFill>
                  <a:srgbClr val="C00000"/>
                </a:solidFill>
              </a:rPr>
              <a:t>Discrete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69B58B-BA61-4D9A-8428-86A06C330B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8367943" cy="4351338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/>
                  <a:t>Combined private summation protocol with </a:t>
                </a:r>
                <a:r>
                  <a:rPr lang="en-GB" sz="2400" dirty="0">
                    <a:solidFill>
                      <a:srgbClr val="C00000"/>
                    </a:solidFill>
                  </a:rPr>
                  <a:t>Discrete Fourier Transform (DFT)</a:t>
                </a:r>
                <a:r>
                  <a:rPr lang="en-GB" sz="2400" dirty="0"/>
                  <a:t> to improve accuracy of tight bound:</a:t>
                </a:r>
              </a:p>
              <a:p>
                <a:pPr lvl="1"/>
                <a:r>
                  <a:rPr lang="en-GB" dirty="0"/>
                  <a:t>transformed each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-dimensional message to Fourier domain and </a:t>
                </a:r>
                <a:r>
                  <a:rPr lang="en-GB" dirty="0">
                    <a:solidFill>
                      <a:srgbClr val="C00000"/>
                    </a:solidFill>
                  </a:rPr>
                  <a:t>selected a small number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dirty="0">
                    <a:solidFill>
                      <a:srgbClr val="C00000"/>
                    </a:solidFill>
                  </a:rPr>
                  <a:t> of its coordinates</a:t>
                </a:r>
                <a:r>
                  <a:rPr lang="en-GB" dirty="0"/>
                  <a:t>,</a:t>
                </a:r>
              </a:p>
              <a:p>
                <a:pPr lvl="1"/>
                <a:r>
                  <a:rPr lang="en-GB" dirty="0"/>
                  <a:t>before running the private summation protocol on these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dirty="0"/>
                  <a:t> remaining coordinates.</a:t>
                </a:r>
              </a:p>
              <a:p>
                <a:r>
                  <a:rPr lang="en-GB" sz="2400" dirty="0"/>
                  <a:t>Resulting estimator has standard deviation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1/</m:t>
                            </m:r>
                            <m:r>
                              <a:rPr lang="en-GB" sz="24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sSup>
                          <m:sSupPr>
                            <m:ctrlP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/6</m:t>
                            </m:r>
                          </m:sup>
                        </m:sSup>
                      </m:e>
                    </m:d>
                    <m:r>
                      <a:rPr lang="en-GB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endParaRPr lang="en-GB" sz="2400" dirty="0"/>
              </a:p>
              <a:p>
                <a:pPr lvl="1"/>
                <a:r>
                  <a:rPr lang="en-GB" dirty="0"/>
                  <a:t>a </a:t>
                </a:r>
                <a:r>
                  <a:rPr lang="en-GB" dirty="0">
                    <a:solidFill>
                      <a:srgbClr val="C00000"/>
                    </a:solidFill>
                  </a:rPr>
                  <a:t>vast improvement</a:t>
                </a:r>
                <a:r>
                  <a:rPr lang="en-GB" dirty="0"/>
                  <a:t> on the previous estimator,</a:t>
                </a:r>
              </a:p>
              <a:p>
                <a:pPr lvl="1"/>
                <a:r>
                  <a:rPr lang="en-GB" dirty="0"/>
                  <a:t>but </a:t>
                </a:r>
                <a:r>
                  <a:rPr lang="en-GB" dirty="0">
                    <a:solidFill>
                      <a:srgbClr val="C00000"/>
                    </a:solidFill>
                  </a:rPr>
                  <a:t>some accuracy was lost</a:t>
                </a:r>
                <a:r>
                  <a:rPr lang="en-GB" dirty="0"/>
                  <a:t> through transformation of messages between original and Fourier domains.</a:t>
                </a:r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A69B58B-BA61-4D9A-8428-86A06C330B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8367943" cy="4351338"/>
              </a:xfrm>
              <a:blipFill>
                <a:blip r:embed="rId4"/>
                <a:stretch>
                  <a:fillRect l="-1020" t="-1961" r="-17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23F3C62-981B-4F3A-AFB5-645E63ED77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91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80"/>
    </mc:Choice>
    <mc:Fallback>
      <p:transition spd="slow" advTm="393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09C02-331E-4D07-99D3-DDB715E75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Experimental Evaluation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A3CEBC-355E-4C72-A2A0-90DA98A07D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8376822" cy="4575175"/>
              </a:xfrm>
            </p:spPr>
            <p:txBody>
              <a:bodyPr>
                <a:normAutofit/>
              </a:bodyPr>
              <a:lstStyle/>
              <a:p>
                <a:r>
                  <a:rPr lang="en-GB" sz="2200" dirty="0"/>
                  <a:t>Applied </a:t>
                </a:r>
                <a:r>
                  <a:rPr lang="en-GB" sz="2200" dirty="0">
                    <a:solidFill>
                      <a:srgbClr val="C00000"/>
                    </a:solidFill>
                  </a:rPr>
                  <a:t>both protocols to synthetic dataset</a:t>
                </a:r>
                <a:r>
                  <a:rPr lang="en-GB" sz="2200" dirty="0"/>
                  <a:t> with negative exponential distribution in Python: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=1000</m:t>
                    </m:r>
                  </m:oMath>
                </a14:m>
                <a:r>
                  <a:rPr lang="en-GB" sz="2200" dirty="0"/>
                  <a:t>,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=100000</m:t>
                    </m:r>
                  </m:oMath>
                </a14:m>
                <a:r>
                  <a:rPr lang="en-GB" sz="2200" dirty="0"/>
                  <a:t> and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22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sz="2200" dirty="0"/>
                  <a:t> chosen sensibly so that </a:t>
                </a:r>
                <a14:m>
                  <m:oMath xmlns:m="http://schemas.openxmlformats.org/officeDocument/2006/math">
                    <m:r>
                      <a:rPr lang="en-GB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2200" dirty="0"/>
                  <a:t> is within permitted range.</a:t>
                </a:r>
              </a:p>
              <a:p>
                <a:pPr lvl="1"/>
                <a:r>
                  <a:rPr lang="en-GB" sz="2200" dirty="0"/>
                  <a:t>Results dependent on </a:t>
                </a:r>
                <a:r>
                  <a:rPr lang="en-GB" sz="2200" dirty="0">
                    <a:solidFill>
                      <a:srgbClr val="C00000"/>
                    </a:solidFill>
                  </a:rPr>
                  <a:t>steepness and scaling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∈5</m:t>
                        </m:r>
                        <m:r>
                          <a:rPr lang="en-GB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  <m:r>
                          <a:rPr lang="en-GB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5,25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200" dirty="0"/>
                  <a:t> of distribution, as well as </a:t>
                </a:r>
                <a:r>
                  <a:rPr lang="en-GB" sz="2200" dirty="0">
                    <a:solidFill>
                      <a:srgbClr val="C00000"/>
                    </a:solidFill>
                  </a:rPr>
                  <a:t>number of Fourier coefficients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| </m:t>
                        </m:r>
                        <m:r>
                          <a:rPr lang="en-GB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GB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GB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</m:t>
                            </m:r>
                          </m:e>
                        </m:d>
                      </m:e>
                    </m:d>
                  </m:oMath>
                </a14:m>
                <a:r>
                  <a:rPr lang="en-GB" sz="2200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GB" sz="2200" dirty="0"/>
                  <a:t>Conclusion so far:</a:t>
                </a:r>
              </a:p>
              <a:p>
                <a:pPr lvl="1"/>
                <a:r>
                  <a:rPr lang="en-GB" sz="2200" dirty="0"/>
                  <a:t>Optimal bound achieved when </a:t>
                </a:r>
                <a:r>
                  <a:rPr lang="en-GB" sz="2200" dirty="0">
                    <a:solidFill>
                      <a:srgbClr val="C00000"/>
                    </a:solidFill>
                  </a:rPr>
                  <a:t>perturbation and reconstruction errors are (approximately) equal</a:t>
                </a:r>
                <a:r>
                  <a:rPr lang="en-GB" sz="2200" dirty="0"/>
                  <a:t>.</a:t>
                </a:r>
              </a:p>
              <a:p>
                <a:r>
                  <a:rPr lang="en-GB" sz="2200" dirty="0"/>
                  <a:t>Optimised algorithm to reduce runtime from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2200" dirty="0"/>
                  <a:t> h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25</m:t>
                    </m:r>
                  </m:oMath>
                </a14:m>
                <a:r>
                  <a:rPr lang="en-GB" sz="2200" dirty="0"/>
                  <a:t> mins to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GB" sz="2200" dirty="0"/>
                  <a:t> mins:</a:t>
                </a:r>
              </a:p>
              <a:p>
                <a:pPr lvl="1"/>
                <a:r>
                  <a:rPr lang="en-GB" sz="2200" dirty="0"/>
                  <a:t>Iterative process, theory helped improve code and vice versa.</a:t>
                </a:r>
              </a:p>
              <a:p>
                <a:pPr lvl="1"/>
                <a:endParaRPr lang="en-GB" sz="2200" dirty="0"/>
              </a:p>
              <a:p>
                <a:pPr lvl="1"/>
                <a:endParaRPr lang="en-GB" sz="23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A3CEBC-355E-4C72-A2A0-90DA98A07D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8376822" cy="4575175"/>
              </a:xfrm>
              <a:blipFill>
                <a:blip r:embed="rId4"/>
                <a:stretch>
                  <a:fillRect l="-873" t="-1598" r="-5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The ultimate guide to writing better Python code | by Rhea Moutafis | Jul,  2020 | Towards Data Science">
            <a:extLst>
              <a:ext uri="{FF2B5EF4-FFF2-40B4-BE49-F238E27FC236}">
                <a16:creationId xmlns:a16="http://schemas.microsoft.com/office/drawing/2014/main" id="{41581F5D-0159-4966-811F-6761598E9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0" y="0"/>
            <a:ext cx="257175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08BD9EC-4C48-4884-B8D4-ECFC16244F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822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212"/>
    </mc:Choice>
    <mc:Fallback>
      <p:transition spd="slow" advTm="63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0998F03-CCD0-4339-80BF-C7A5AD59AC05}"/>
              </a:ext>
            </a:extLst>
          </p:cNvPr>
          <p:cNvSpPr txBox="1">
            <a:spLocks/>
          </p:cNvSpPr>
          <p:nvPr/>
        </p:nvSpPr>
        <p:spPr>
          <a:xfrm>
            <a:off x="1524000" y="1131241"/>
            <a:ext cx="949318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6200" dirty="0"/>
              <a:t>Thank you for listening </a:t>
            </a:r>
            <a:r>
              <a:rPr lang="en-GB" sz="6200" dirty="0">
                <a:sym typeface="Wingdings" panose="05000000000000000000" pitchFamily="2" charset="2"/>
              </a:rPr>
              <a:t></a:t>
            </a:r>
            <a:endParaRPr lang="en-GB" sz="62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696B688-5F5A-46EA-8F73-332C55F554CF}"/>
              </a:ext>
            </a:extLst>
          </p:cNvPr>
          <p:cNvSpPr txBox="1">
            <a:spLocks/>
          </p:cNvSpPr>
          <p:nvPr/>
        </p:nvSpPr>
        <p:spPr>
          <a:xfrm>
            <a:off x="1524000" y="3549142"/>
            <a:ext cx="9144000" cy="2017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4000" dirty="0">
                <a:solidFill>
                  <a:srgbClr val="C00000"/>
                </a:solidFill>
              </a:rPr>
              <a:t>If you have a question, email me at </a:t>
            </a:r>
            <a:r>
              <a:rPr lang="en-GB" sz="4000" dirty="0">
                <a:solidFill>
                  <a:srgbClr val="C00000"/>
                </a:solidFill>
                <a:hlinkClick r:id="rId4"/>
              </a:rPr>
              <a:t>Mary.P.Scott@warwick.ac.uk</a:t>
            </a:r>
            <a:r>
              <a:rPr lang="en-GB" sz="4000" dirty="0">
                <a:solidFill>
                  <a:srgbClr val="C00000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en-GB" sz="4000" dirty="0">
                <a:solidFill>
                  <a:srgbClr val="C00000"/>
                </a:solidFill>
              </a:rPr>
              <a:t>or ask me at WPCCS 2020</a:t>
            </a:r>
            <a:endParaRPr lang="en-GB" sz="18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F6E9E4A-CBEB-41CB-9AF9-49B76B1731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28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98"/>
    </mc:Choice>
    <mc:Fallback>
      <p:transition spd="slow" advTm="16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2B59-A829-426E-951F-8A8A7242B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Research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B464C-5536-40AC-B8AE-B4B6F1A56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59897" cy="4450888"/>
          </a:xfrm>
        </p:spPr>
        <p:txBody>
          <a:bodyPr>
            <a:normAutofit/>
          </a:bodyPr>
          <a:lstStyle/>
          <a:p>
            <a:r>
              <a:rPr lang="en-GB" sz="2600" dirty="0"/>
              <a:t>My research area is Privacy-Enhancing Technologies (PETs), with a particular focus on Differential Privacy (DP).</a:t>
            </a:r>
          </a:p>
          <a:p>
            <a:pPr lvl="1"/>
            <a:r>
              <a:rPr lang="en-GB" sz="2600" dirty="0"/>
              <a:t>DP is a </a:t>
            </a:r>
            <a:r>
              <a:rPr lang="en-GB" sz="2600" dirty="0">
                <a:solidFill>
                  <a:srgbClr val="C00000"/>
                </a:solidFill>
              </a:rPr>
              <a:t>strong, mathematical definition of privacy </a:t>
            </a:r>
            <a:r>
              <a:rPr lang="en-GB" sz="2600" dirty="0"/>
              <a:t>in the context of statistical and machine learning analysis.</a:t>
            </a:r>
          </a:p>
          <a:p>
            <a:r>
              <a:rPr lang="en-GB" sz="2600" dirty="0"/>
              <a:t>Provides </a:t>
            </a:r>
            <a:r>
              <a:rPr lang="en-GB" sz="2600" dirty="0">
                <a:solidFill>
                  <a:srgbClr val="C00000"/>
                </a:solidFill>
              </a:rPr>
              <a:t>mathematically provable guarantee</a:t>
            </a:r>
            <a:r>
              <a:rPr lang="en-GB" sz="2600" dirty="0"/>
              <a:t> of privacy protection against wide range of </a:t>
            </a:r>
            <a:r>
              <a:rPr lang="en-GB" sz="2600" dirty="0">
                <a:solidFill>
                  <a:srgbClr val="C00000"/>
                </a:solidFill>
              </a:rPr>
              <a:t>privacy attacks</a:t>
            </a:r>
            <a:r>
              <a:rPr lang="en-GB" sz="2600" dirty="0"/>
              <a:t>,</a:t>
            </a:r>
          </a:p>
          <a:p>
            <a:pPr lvl="1"/>
            <a:r>
              <a:rPr lang="en-GB" sz="2600" dirty="0"/>
              <a:t>e.g. differencing attacks, linkage attacks, reconstruction attacks.</a:t>
            </a:r>
          </a:p>
          <a:p>
            <a:r>
              <a:rPr lang="en-GB" sz="2600" dirty="0"/>
              <a:t>Ensures that any given disclosure is </a:t>
            </a:r>
            <a:r>
              <a:rPr lang="en-GB" sz="2600" dirty="0">
                <a:solidFill>
                  <a:srgbClr val="C00000"/>
                </a:solidFill>
              </a:rPr>
              <a:t>within a small multiplicative factor</a:t>
            </a:r>
            <a:r>
              <a:rPr lang="en-GB" sz="2600" dirty="0"/>
              <a:t>, whether or not an individual participates in the dataset.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1500B68-F9D3-4154-8E86-BB610762C5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93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47"/>
    </mc:Choice>
    <mc:Fallback>
      <p:transition spd="slow" advTm="42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0E9F3-2538-4F9A-855E-82BC7844B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Research Motivation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348AC8-6F97-4E0F-A878-0665562FB78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54600"/>
                <a:ext cx="9246833" cy="4477521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/>
                  <a:t>A randomised function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400" dirty="0"/>
                  <a:t> gives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GB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4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GB" sz="2400" dirty="0">
                    <a:solidFill>
                      <a:srgbClr val="C00000"/>
                    </a:solidFill>
                  </a:rPr>
                  <a:t>-differential privacy </a:t>
                </a:r>
                <a:r>
                  <a:rPr lang="en-GB" sz="2400" dirty="0"/>
                  <a:t>(for parameters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2400" dirty="0"/>
                  <a:t>) if for all datasets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2400" dirty="0"/>
                  <a:t> and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400" dirty="0"/>
                  <a:t> differing on at most one element, and all </a:t>
                </a:r>
                <a14:m>
                  <m:oMath xmlns:m="http://schemas.openxmlformats.org/officeDocument/2006/math">
                    <m:r>
                      <a:rPr lang="en-GB" sz="2400" b="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m:rPr>
                        <m:sty m:val="p"/>
                      </m:rPr>
                      <a:rPr lang="en-GB" sz="2400" b="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Range</m:t>
                    </m:r>
                    <m:d>
                      <m:dPr>
                        <m:ctrlP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GB" sz="2400" dirty="0"/>
                  <a:t>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GB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ctrlPr>
                              <a:rPr lang="en-GB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  <m:d>
                                  <m:dPr>
                                    <m:ctrlPr>
                                      <a:rPr lang="en-GB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GB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</m:d>
                          </m:e>
                        </m:d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func>
                          <m:funcPr>
                            <m:ctrlPr>
                              <a:rPr lang="en-GB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GB" b="1" i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𝐞𝐱𝐩</m:t>
                            </m:r>
                          </m:fName>
                          <m:e>
                            <m:d>
                              <m:dPr>
                                <m:ctrlPr>
                                  <a:rPr lang="en-GB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𝜺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r>
                  <a:rPr lang="en-GB" b="1" i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𝑷𝒓</m:t>
                        </m:r>
                      </m:fName>
                      <m:e>
                        <m:d>
                          <m:dPr>
                            <m:ctrlPr>
                              <a:rPr lang="en-GB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GB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𝑴</m:t>
                                </m:r>
                                <m:d>
                                  <m:dPr>
                                    <m:ctrlPr>
                                      <a:rPr lang="en-GB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d>
                                <m:r>
                                  <a:rPr lang="en-GB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GB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GB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GB" dirty="0"/>
                  <a:t> .</a:t>
                </a:r>
              </a:p>
              <a:p>
                <a:pPr marL="0" indent="0" algn="ctr">
                  <a:buNone/>
                </a:pPr>
                <a:endParaRPr lang="en-GB" sz="2400" dirty="0"/>
              </a:p>
              <a:p>
                <a:r>
                  <a:rPr lang="en-GB" sz="2400" dirty="0"/>
                  <a:t>To achieve this guarantee, </a:t>
                </a:r>
                <a:r>
                  <a:rPr lang="en-GB" sz="2400" dirty="0">
                    <a:solidFill>
                      <a:srgbClr val="C00000"/>
                    </a:solidFill>
                  </a:rPr>
                  <a:t>introduce uncertainty (noise)</a:t>
                </a:r>
                <a:r>
                  <a:rPr lang="en-GB" sz="2400" dirty="0"/>
                  <a:t> to input of each individual.</a:t>
                </a:r>
              </a:p>
              <a:p>
                <a:pPr lvl="1"/>
                <a:r>
                  <a:rPr lang="en-GB" dirty="0"/>
                  <a:t>Get </a:t>
                </a:r>
                <a:r>
                  <a:rPr lang="en-GB" dirty="0">
                    <a:solidFill>
                      <a:srgbClr val="C00000"/>
                    </a:solidFill>
                  </a:rPr>
                  <a:t>true answer plus noise from a distribution</a:t>
                </a:r>
                <a:r>
                  <a:rPr lang="en-GB" dirty="0"/>
                  <a:t>, e.g. Geometric distribution, Laplace distribution.</a:t>
                </a:r>
              </a:p>
              <a:p>
                <a:pPr lvl="1"/>
                <a:r>
                  <a:rPr lang="en-GB" dirty="0"/>
                  <a:t>The more different the outputs are, the more noise required to make them indistinguishable from each other.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348AC8-6F97-4E0F-A878-0665562FB7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54600"/>
                <a:ext cx="9246833" cy="4477521"/>
              </a:xfrm>
              <a:blipFill>
                <a:blip r:embed="rId4"/>
                <a:stretch>
                  <a:fillRect l="-923" t="-19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F882C6C-7C36-43F1-BE78-B900C4F470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1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91"/>
    </mc:Choice>
    <mc:Fallback>
      <p:transition spd="slow" advTm="45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344C0-CD4E-4BDE-B21F-A20B5931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Research Motivation</a:t>
            </a:r>
            <a:endParaRPr lang="en-GB" dirty="0"/>
          </a:p>
        </p:txBody>
      </p:sp>
      <p:pic>
        <p:nvPicPr>
          <p:cNvPr id="4" name="Content Placeholder 3" descr="A picture containing game&#10;&#10;Description automatically generated">
            <a:extLst>
              <a:ext uri="{FF2B5EF4-FFF2-40B4-BE49-F238E27FC236}">
                <a16:creationId xmlns:a16="http://schemas.microsoft.com/office/drawing/2014/main" id="{F63FD9A4-0B2B-4BED-99CD-EEA2BCD70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900" y="1645166"/>
            <a:ext cx="8446643" cy="457808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1907285B-6C8E-479E-BF3F-CB7335F3B0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24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02"/>
    </mc:Choice>
    <mc:Fallback>
      <p:transition spd="slow" advTm="22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F2025-8549-4280-A892-A69794354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29" y="1771430"/>
            <a:ext cx="7696081" cy="4344146"/>
          </a:xfrm>
        </p:spPr>
        <p:txBody>
          <a:bodyPr>
            <a:normAutofit/>
          </a:bodyPr>
          <a:lstStyle/>
          <a:p>
            <a:r>
              <a:rPr lang="en-GB" sz="2200" dirty="0"/>
              <a:t>Centralised Model of DP: users submit sensitive personal information directly to a </a:t>
            </a:r>
            <a:r>
              <a:rPr lang="en-GB" sz="2200" dirty="0">
                <a:solidFill>
                  <a:srgbClr val="C00000"/>
                </a:solidFill>
              </a:rPr>
              <a:t>trusted central data collector</a:t>
            </a:r>
            <a:r>
              <a:rPr lang="en-GB" sz="2200" dirty="0"/>
              <a:t>, who</a:t>
            </a:r>
          </a:p>
          <a:p>
            <a:pPr lvl="1"/>
            <a:r>
              <a:rPr lang="en-GB" sz="2200" dirty="0"/>
              <a:t>adds random noise to raw data to provide DP,</a:t>
            </a:r>
          </a:p>
          <a:p>
            <a:pPr lvl="1"/>
            <a:r>
              <a:rPr lang="en-GB" sz="2200" dirty="0"/>
              <a:t>and assembles and analyses the aggregated results.</a:t>
            </a:r>
          </a:p>
          <a:p>
            <a:r>
              <a:rPr lang="en-GB" sz="2200" dirty="0"/>
              <a:t>Local Model of DP: </a:t>
            </a:r>
            <a:r>
              <a:rPr lang="en-GB" sz="2200" dirty="0">
                <a:solidFill>
                  <a:srgbClr val="C00000"/>
                </a:solidFill>
              </a:rPr>
              <a:t>each user applies a local randomiser</a:t>
            </a:r>
            <a:r>
              <a:rPr lang="en-GB" sz="2200" dirty="0"/>
              <a:t> to add random noise to their data before it is submitted.</a:t>
            </a:r>
          </a:p>
          <a:p>
            <a:pPr lvl="1"/>
            <a:r>
              <a:rPr lang="en-GB" sz="2200" dirty="0">
                <a:solidFill>
                  <a:srgbClr val="C00000"/>
                </a:solidFill>
              </a:rPr>
              <a:t>No need for trusted party</a:t>
            </a:r>
            <a:r>
              <a:rPr lang="en-GB" sz="2200" dirty="0"/>
              <a:t> but noise required per user for same privacy guarantee is much higher.</a:t>
            </a:r>
          </a:p>
          <a:p>
            <a:pPr lvl="1"/>
            <a:r>
              <a:rPr lang="en-GB" sz="2200" dirty="0"/>
              <a:t>Limits usage of Local Differential Privacy (LDP) to major companies, e.g. Google, Apple and Microsoft.</a:t>
            </a:r>
          </a:p>
          <a:p>
            <a:r>
              <a:rPr lang="en-GB" sz="2200" dirty="0"/>
              <a:t>Neither </a:t>
            </a:r>
            <a:r>
              <a:rPr lang="en-GB" sz="2200" dirty="0">
                <a:solidFill>
                  <a:srgbClr val="C00000"/>
                </a:solidFill>
              </a:rPr>
              <a:t>provides a good balance</a:t>
            </a:r>
            <a:r>
              <a:rPr lang="en-GB" sz="2200" dirty="0"/>
              <a:t> between trust of central entity and level of noise required to guarantee DP.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FA2966-A09A-4ACC-B094-FBF324945C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" r="2" b="2"/>
          <a:stretch/>
        </p:blipFill>
        <p:spPr>
          <a:xfrm>
            <a:off x="8345010" y="878890"/>
            <a:ext cx="3383472" cy="4722921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8AACFFF-02EA-4A7C-8BFA-1F1C2D4D342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solidFill>
                  <a:srgbClr val="C00000"/>
                </a:solidFill>
              </a:rPr>
              <a:t>Models of Differential Privacy</a:t>
            </a:r>
            <a:endParaRPr lang="en-GB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8F7DAF6-BEB7-47AE-A256-0567536F31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04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31"/>
    </mc:Choice>
    <mc:Fallback>
      <p:transition spd="slow" advTm="53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3A177-5A9D-45C9-8B1B-72992A419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The Shuffle Model of DP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0C1F33-28A9-4F5A-A233-607B730AD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665" y="1841614"/>
            <a:ext cx="8936115" cy="4390510"/>
          </a:xfrm>
        </p:spPr>
        <p:txBody>
          <a:bodyPr>
            <a:normAutofit/>
          </a:bodyPr>
          <a:lstStyle/>
          <a:p>
            <a:r>
              <a:rPr lang="en-GB" sz="2300" dirty="0"/>
              <a:t>The (Single-Message) Shuffle Model sits</a:t>
            </a:r>
            <a:r>
              <a:rPr lang="en-GB" sz="2300" dirty="0">
                <a:solidFill>
                  <a:srgbClr val="C00000"/>
                </a:solidFill>
              </a:rPr>
              <a:t> in between the Centralised and Local Models</a:t>
            </a:r>
            <a:r>
              <a:rPr lang="en-GB" sz="2300" dirty="0"/>
              <a:t> of DP:</a:t>
            </a:r>
          </a:p>
          <a:p>
            <a:pPr lvl="1"/>
            <a:r>
              <a:rPr lang="en-GB" sz="2300" dirty="0"/>
              <a:t>noise required per user for same privacy guarantee is not as high as in the Local Model.</a:t>
            </a:r>
          </a:p>
          <a:p>
            <a:r>
              <a:rPr lang="en-GB" sz="2300" dirty="0"/>
              <a:t>Introduces an additional “shuffling step” to the Local Model:</a:t>
            </a:r>
          </a:p>
          <a:p>
            <a:pPr lvl="1"/>
            <a:r>
              <a:rPr lang="en-GB" sz="2300" dirty="0"/>
              <a:t>after the data from each user is encoded, it is </a:t>
            </a:r>
            <a:r>
              <a:rPr lang="en-GB" sz="2300" dirty="0">
                <a:solidFill>
                  <a:srgbClr val="C00000"/>
                </a:solidFill>
              </a:rPr>
              <a:t>randomly permuted</a:t>
            </a:r>
            <a:r>
              <a:rPr lang="en-GB" sz="2300" dirty="0"/>
              <a:t> to</a:t>
            </a:r>
            <a:r>
              <a:rPr lang="en-GB" sz="2300" dirty="0">
                <a:solidFill>
                  <a:srgbClr val="C00000"/>
                </a:solidFill>
              </a:rPr>
              <a:t> unbind each user from their data</a:t>
            </a:r>
            <a:r>
              <a:rPr lang="en-GB" sz="2300" dirty="0"/>
              <a:t> before analysis takes place.</a:t>
            </a:r>
          </a:p>
          <a:p>
            <a:r>
              <a:rPr lang="en-GB" sz="2300" dirty="0"/>
              <a:t>Only introduced in 2019, there is much more work to be done.</a:t>
            </a:r>
          </a:p>
          <a:p>
            <a:pPr lvl="1"/>
            <a:r>
              <a:rPr lang="en-GB" sz="2300" dirty="0"/>
              <a:t>Contrasts with general DP which was first defined in 2006.</a:t>
            </a:r>
          </a:p>
          <a:p>
            <a:pPr lvl="1"/>
            <a:r>
              <a:rPr lang="en-GB" sz="2300" dirty="0"/>
              <a:t>Currently working on a protocol for </a:t>
            </a:r>
            <a:r>
              <a:rPr lang="en-GB" sz="2300" dirty="0">
                <a:solidFill>
                  <a:srgbClr val="C00000"/>
                </a:solidFill>
              </a:rPr>
              <a:t>vector-valued messages</a:t>
            </a:r>
            <a:r>
              <a:rPr lang="en-GB" sz="2300" dirty="0"/>
              <a:t>, extending an existing protocol only applicable for scalars.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A picture containing food, knife&#10;&#10;Description automatically generated">
            <a:extLst>
              <a:ext uri="{FF2B5EF4-FFF2-40B4-BE49-F238E27FC236}">
                <a16:creationId xmlns:a16="http://schemas.microsoft.com/office/drawing/2014/main" id="{AF1BC0B1-4EF6-4830-ADD4-C3EC577584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7500" cy="16002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B81FF63-8079-441A-92D6-04305EEC65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864"/>
    </mc:Choice>
    <mc:Fallback>
      <p:transition spd="slow" advTm="43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506F-08D7-4954-A411-E92E3BEC1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The Shuffle Model of DP</a:t>
            </a:r>
            <a:endParaRPr lang="en-GB" dirty="0"/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90B5A4-AFCC-4C13-93C5-D8DC0B8EB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43" y="1758412"/>
            <a:ext cx="5921407" cy="4180846"/>
          </a:xfrm>
        </p:spPr>
      </p:pic>
      <p:pic>
        <p:nvPicPr>
          <p:cNvPr id="4" name="Picture 3" descr="A picture containing food, knife&#10;&#10;Description automatically generated">
            <a:extLst>
              <a:ext uri="{FF2B5EF4-FFF2-40B4-BE49-F238E27FC236}">
                <a16:creationId xmlns:a16="http://schemas.microsoft.com/office/drawing/2014/main" id="{B4B3314F-99EB-43FD-BD31-8658957AF4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0" y="0"/>
            <a:ext cx="2857500" cy="16002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711391E-9BBF-4169-8D5E-02F46D1EB4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36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01"/>
    </mc:Choice>
    <mc:Fallback>
      <p:transition spd="slow" advTm="329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89F9-70FC-4BBB-AB4D-E24DEC85A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Extending the Shuffle Model to 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F0E55-03A4-4A2F-A9F0-B890F37A5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536619" cy="4351338"/>
          </a:xfrm>
        </p:spPr>
        <p:txBody>
          <a:bodyPr>
            <a:normAutofit/>
          </a:bodyPr>
          <a:lstStyle/>
          <a:p>
            <a:r>
              <a:rPr lang="en-GB" sz="2200" dirty="0"/>
              <a:t>Extended </a:t>
            </a:r>
            <a:r>
              <a:rPr lang="en-GB" sz="2200" i="1" dirty="0"/>
              <a:t>“The Privacy Blanket of the Shuffle Model” </a:t>
            </a:r>
            <a:r>
              <a:rPr lang="en-GB" sz="2200" dirty="0"/>
              <a:t>(Balle et al., 2019) to be applicable to vectors rather than just scalars.</a:t>
            </a:r>
          </a:p>
          <a:p>
            <a:r>
              <a:rPr lang="en-GB" sz="2200" dirty="0"/>
              <a:t>Two contributions:</a:t>
            </a:r>
          </a:p>
          <a:p>
            <a:pPr lvl="1"/>
            <a:r>
              <a:rPr lang="en-GB" sz="2200" dirty="0"/>
              <a:t>an </a:t>
            </a:r>
            <a:r>
              <a:rPr lang="en-GB" sz="2200" dirty="0">
                <a:solidFill>
                  <a:srgbClr val="C00000"/>
                </a:solidFill>
              </a:rPr>
              <a:t>optimal single message protocol for summation of real vectors</a:t>
            </a:r>
            <a:r>
              <a:rPr lang="en-GB" sz="2200" dirty="0"/>
              <a:t> in the Shuffle Model,</a:t>
            </a:r>
          </a:p>
          <a:p>
            <a:pPr lvl="1"/>
            <a:r>
              <a:rPr lang="en-GB" sz="2200" dirty="0"/>
              <a:t>and an </a:t>
            </a:r>
            <a:r>
              <a:rPr lang="en-GB" sz="2200" dirty="0">
                <a:solidFill>
                  <a:srgbClr val="C00000"/>
                </a:solidFill>
              </a:rPr>
              <a:t>improvement of this bound</a:t>
            </a:r>
            <a:r>
              <a:rPr lang="en-GB" sz="2200" dirty="0"/>
              <a:t> through implementation of a </a:t>
            </a:r>
            <a:r>
              <a:rPr lang="en-GB" sz="2200" dirty="0">
                <a:solidFill>
                  <a:srgbClr val="C00000"/>
                </a:solidFill>
              </a:rPr>
              <a:t>Discrete Fourier Transform (DFT)</a:t>
            </a:r>
            <a:r>
              <a:rPr lang="en-GB" sz="2200" dirty="0"/>
              <a:t>, which minimises initial error at expense of the loss in accuracy.</a:t>
            </a:r>
          </a:p>
          <a:p>
            <a:r>
              <a:rPr lang="en-GB" sz="2200" dirty="0"/>
              <a:t>Contributions will aid in exploration of more sophisticated structures such as matrices and tensors in this context,</a:t>
            </a:r>
          </a:p>
          <a:p>
            <a:pPr lvl="1"/>
            <a:r>
              <a:rPr lang="en-GB" sz="2200" dirty="0"/>
              <a:t>both of which are reliant on the functionality of the vector case.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87BE385-689F-4BC6-9BC6-F84838D2B5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438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14"/>
    </mc:Choice>
    <mc:Fallback>
      <p:transition spd="slow" advTm="46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3B04-80BC-43C7-AEFA-EC9D52714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00000"/>
                </a:solidFill>
              </a:rPr>
              <a:t>Applications for Vector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0D8F6-7F92-4D1C-A3CB-C4F85B7A1A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200" dirty="0"/>
              <a:t>Why did I choose vectors specifically as the data type?</a:t>
            </a:r>
          </a:p>
          <a:p>
            <a:r>
              <a:rPr lang="en-GB" sz="2200" dirty="0"/>
              <a:t>Practical applications in </a:t>
            </a:r>
            <a:r>
              <a:rPr lang="en-GB" sz="2200" dirty="0">
                <a:solidFill>
                  <a:srgbClr val="C00000"/>
                </a:solidFill>
              </a:rPr>
              <a:t>Federated Learning</a:t>
            </a:r>
            <a:r>
              <a:rPr lang="en-GB" sz="2200" dirty="0"/>
              <a:t>:</a:t>
            </a:r>
          </a:p>
          <a:p>
            <a:pPr lvl="1"/>
            <a:r>
              <a:rPr lang="en-GB" sz="2200" dirty="0"/>
              <a:t>a Machine Learning (ML) setting where multiple users collaborate in solving a ML problem, under coordination of service provider.</a:t>
            </a:r>
          </a:p>
          <a:p>
            <a:pPr lvl="1"/>
            <a:r>
              <a:rPr lang="en-GB" sz="2200" dirty="0"/>
              <a:t>e.g. training a Deep Neural Network to </a:t>
            </a:r>
            <a:r>
              <a:rPr lang="en-GB" sz="2200" dirty="0">
                <a:solidFill>
                  <a:srgbClr val="C00000"/>
                </a:solidFill>
              </a:rPr>
              <a:t>predict the next word that a user types</a:t>
            </a:r>
            <a:r>
              <a:rPr lang="en-GB" sz="2200" dirty="0"/>
              <a:t>,</a:t>
            </a:r>
          </a:p>
          <a:p>
            <a:pPr lvl="1"/>
            <a:r>
              <a:rPr lang="en-GB" sz="2200" dirty="0"/>
              <a:t>where </a:t>
            </a:r>
            <a:r>
              <a:rPr lang="en-GB" sz="2200" dirty="0">
                <a:solidFill>
                  <a:srgbClr val="C00000"/>
                </a:solidFill>
              </a:rPr>
              <a:t>updates are high-dimensional vectors</a:t>
            </a:r>
            <a:r>
              <a:rPr lang="en-GB" sz="2200" dirty="0"/>
              <a:t> based on information from user’s private database.</a:t>
            </a:r>
          </a:p>
          <a:p>
            <a:r>
              <a:rPr lang="en-GB" sz="2200" dirty="0"/>
              <a:t>Why did I investigate the aggregation of these vectors?</a:t>
            </a:r>
          </a:p>
          <a:p>
            <a:r>
              <a:rPr lang="en-GB" sz="2200" dirty="0"/>
              <a:t>Closely related to </a:t>
            </a:r>
            <a:r>
              <a:rPr lang="en-GB" sz="2200" dirty="0">
                <a:solidFill>
                  <a:srgbClr val="C00000"/>
                </a:solidFill>
              </a:rPr>
              <a:t>Secure Aggregation</a:t>
            </a:r>
            <a:r>
              <a:rPr lang="en-GB" sz="2200" dirty="0"/>
              <a:t>:</a:t>
            </a:r>
          </a:p>
          <a:p>
            <a:pPr lvl="1"/>
            <a:r>
              <a:rPr lang="en-GB" sz="2200" dirty="0"/>
              <a:t>used to privately compute outputs of local ML on user devices.</a:t>
            </a:r>
          </a:p>
          <a:p>
            <a:r>
              <a:rPr lang="en-GB" sz="2200" dirty="0"/>
              <a:t>Example above requires only </a:t>
            </a:r>
            <a:r>
              <a:rPr lang="en-GB" sz="2200" dirty="0">
                <a:solidFill>
                  <a:srgbClr val="C00000"/>
                </a:solidFill>
              </a:rPr>
              <a:t>element-wise weighted averages of update vectors</a:t>
            </a:r>
            <a:r>
              <a:rPr lang="en-GB" sz="2200" dirty="0"/>
              <a:t>.</a:t>
            </a:r>
          </a:p>
          <a:p>
            <a:pPr lvl="1"/>
            <a:endParaRPr lang="en-GB" sz="2200" dirty="0"/>
          </a:p>
          <a:p>
            <a:pPr lvl="1"/>
            <a:endParaRPr lang="en-GB" sz="22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D7779BA-4C6E-4568-A2CD-7F307FE8FF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77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99"/>
    </mc:Choice>
    <mc:Fallback>
      <p:transition spd="slow" advTm="61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2083</TotalTime>
  <Words>1217</Words>
  <Application>Microsoft Office PowerPoint</Application>
  <PresentationFormat>Widescreen</PresentationFormat>
  <Paragraphs>102</Paragraphs>
  <Slides>16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Extending the Shuffle Model of Differential Privacy to Vectors</vt:lpstr>
      <vt:lpstr>Research Motivation</vt:lpstr>
      <vt:lpstr>Research Motivation</vt:lpstr>
      <vt:lpstr>Research Motivation</vt:lpstr>
      <vt:lpstr>PowerPoint Presentation</vt:lpstr>
      <vt:lpstr>The Shuffle Model of DP</vt:lpstr>
      <vt:lpstr>The Shuffle Model of DP</vt:lpstr>
      <vt:lpstr>Extending the Shuffle Model to Vectors</vt:lpstr>
      <vt:lpstr>Applications for Vector Data Collection</vt:lpstr>
      <vt:lpstr>Accuracy Measure: Mean Squared Error (MSE)</vt:lpstr>
      <vt:lpstr>Protocol for the Local Randomiser</vt:lpstr>
      <vt:lpstr>Modified Protocol for the Local Randomiser</vt:lpstr>
      <vt:lpstr>Privacy Analysis of Modified Protocol</vt:lpstr>
      <vt:lpstr>Adding a Discrete Fourier Transform</vt:lpstr>
      <vt:lpstr>Experimental Evaluation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Extending the Shuffle Model of Differential Privacy to Vectors</dc:title>
  <dc:creator>Scott, Mary</dc:creator>
  <cp:lastModifiedBy>SCOTT, MARY (PGR)</cp:lastModifiedBy>
  <cp:revision>124</cp:revision>
  <dcterms:created xsi:type="dcterms:W3CDTF">2020-06-05T09:45:51Z</dcterms:created>
  <dcterms:modified xsi:type="dcterms:W3CDTF">2020-11-26T19:38:32Z</dcterms:modified>
</cp:coreProperties>
</file>